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6"/>
  </p:notesMasterIdLst>
  <p:handoutMasterIdLst>
    <p:handoutMasterId r:id="rId27"/>
  </p:handoutMasterIdLst>
  <p:sldIdLst>
    <p:sldId id="296" r:id="rId2"/>
    <p:sldId id="369" r:id="rId3"/>
    <p:sldId id="370" r:id="rId4"/>
    <p:sldId id="467" r:id="rId5"/>
    <p:sldId id="456" r:id="rId6"/>
    <p:sldId id="468" r:id="rId7"/>
    <p:sldId id="470" r:id="rId8"/>
    <p:sldId id="469" r:id="rId9"/>
    <p:sldId id="471" r:id="rId10"/>
    <p:sldId id="472" r:id="rId11"/>
    <p:sldId id="466" r:id="rId12"/>
    <p:sldId id="476" r:id="rId13"/>
    <p:sldId id="477" r:id="rId14"/>
    <p:sldId id="373" r:id="rId15"/>
    <p:sldId id="478" r:id="rId16"/>
    <p:sldId id="474" r:id="rId17"/>
    <p:sldId id="414" r:id="rId18"/>
    <p:sldId id="423" r:id="rId19"/>
    <p:sldId id="480" r:id="rId20"/>
    <p:sldId id="481" r:id="rId21"/>
    <p:sldId id="482" r:id="rId22"/>
    <p:sldId id="424" r:id="rId23"/>
    <p:sldId id="355" r:id="rId24"/>
    <p:sldId id="415" r:id="rId25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F"/>
    <a:srgbClr val="FFFFFF"/>
    <a:srgbClr val="2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2799" autoAdjust="0"/>
  </p:normalViewPr>
  <p:slideViewPr>
    <p:cSldViewPr>
      <p:cViewPr varScale="1">
        <p:scale>
          <a:sx n="82" d="100"/>
          <a:sy n="82" d="100"/>
        </p:scale>
        <p:origin x="108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B87F9069-C680-4A05-821F-FA9BD71DBE22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CC00711F-4291-4906-B30C-B87DC9F7C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37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FA12AF2A-DF63-2D41-ABAF-AB6C3A964E1A}" type="datetimeFigureOut">
              <a:rPr lang="en-US" smtClean="0"/>
              <a:pPr/>
              <a:t>12/23/2015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7549227D-5AEB-194B-8E1A-A44B7D591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60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9227D-5AEB-194B-8E1A-A44B7D5916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74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9227D-5AEB-194B-8E1A-A44B7D5916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73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9227D-5AEB-194B-8E1A-A44B7D5916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1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1700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9790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6577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9227D-5AEB-194B-8E1A-A44B7D5916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48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98C5-5A32-415D-AB8C-C7C2627F3045}" type="datetime1">
              <a:rPr lang="en-US" smtClean="0"/>
              <a:pPr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4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A8A1-3DA5-4B9A-AD16-A5B60409C989}" type="datetime1">
              <a:rPr lang="en-US" smtClean="0"/>
              <a:pPr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006BC-1B2E-40AA-B8A5-B2D0467D81F1}" type="datetime1">
              <a:rPr lang="en-US" smtClean="0"/>
              <a:pPr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9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256" y="609600"/>
            <a:ext cx="779074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511" y="2017713"/>
            <a:ext cx="381846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6445" y="2017713"/>
            <a:ext cx="381846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36445" y="4151313"/>
            <a:ext cx="381846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2F56D-24CD-4EBC-AC99-598075828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5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9C7F-BD49-468D-B22D-3DF30BA41BAC}" type="datetime1">
              <a:rPr lang="en-US" smtClean="0"/>
              <a:pPr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6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09AB-2BD7-4744-92D4-4D3B64C3E0F5}" type="datetime1">
              <a:rPr lang="en-US" smtClean="0"/>
              <a:pPr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8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43B3-1A90-4C54-BF82-4D47C37F477E}" type="datetime1">
              <a:rPr lang="en-US" smtClean="0"/>
              <a:pPr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57E-B2EA-4E7B-A4B1-7EDA0EC71A60}" type="datetime1">
              <a:rPr lang="en-US" smtClean="0"/>
              <a:pPr/>
              <a:t>12/23/2015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9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BF2B-7619-4C9D-8E4E-7D5456358040}" type="datetime1">
              <a:rPr lang="en-US" smtClean="0"/>
              <a:pPr/>
              <a:t>12/23/2015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7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6D90-DBC6-4572-8FBC-5D619E78B934}" type="datetime1">
              <a:rPr lang="en-US" smtClean="0"/>
              <a:pPr/>
              <a:t>12/23/2015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6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7019-7BA8-4FE6-BA0F-8A18CFB9CA9D}" type="datetime1">
              <a:rPr lang="en-US" smtClean="0"/>
              <a:pPr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33BB-DF3A-4395-AE41-BE4515CB6869}" type="datetime1">
              <a:rPr lang="en-US" smtClean="0"/>
              <a:pPr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4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B0B24-A9C1-4DCD-B305-0619E0C44C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DD89C-9B7B-483B-B85C-9F4C5B5A58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90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2438400"/>
            <a:ext cx="4191000" cy="19812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Intervention Mapping Step </a:t>
            </a:r>
            <a:r>
              <a:rPr lang="en-US" sz="4800" b="1" dirty="0" smtClean="0"/>
              <a:t>3</a:t>
            </a:r>
            <a:r>
              <a:rPr lang="en-US" sz="4800" b="1" dirty="0" smtClean="0"/>
              <a:t>: </a:t>
            </a:r>
            <a:r>
              <a:rPr lang="en-US" sz="4000" b="1" dirty="0"/>
              <a:t>Program </a:t>
            </a:r>
            <a:r>
              <a:rPr lang="en-US" sz="4000" b="1" dirty="0" smtClean="0"/>
              <a:t>Design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3442342" cy="4548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839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dirty="0" smtClean="0"/>
              <a:t>Communication Channels and </a:t>
            </a:r>
            <a:br>
              <a:rPr lang="en-US" sz="4400" dirty="0" smtClean="0"/>
            </a:br>
            <a:r>
              <a:rPr lang="en-US" sz="4400" dirty="0" smtClean="0"/>
              <a:t>Delivery </a:t>
            </a:r>
            <a:r>
              <a:rPr lang="en-US" sz="4400" dirty="0" smtClean="0"/>
              <a:t>Vehicles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886700" cy="4652963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en-US" sz="2400" b="1" dirty="0" smtClean="0"/>
              <a:t>Interpersonal Communication Channels</a:t>
            </a:r>
            <a:endParaRPr lang="en-US" sz="2400" dirty="0"/>
          </a:p>
          <a:p>
            <a:pPr marL="457200" indent="-222250" eaLnBrk="1" hangingPunct="1"/>
            <a:r>
              <a:rPr lang="en-US" sz="2400" dirty="0" smtClean="0"/>
              <a:t>Volunteers</a:t>
            </a:r>
            <a:r>
              <a:rPr lang="en-US" sz="2400" dirty="0" smtClean="0"/>
              <a:t>, peer leaders, teachers, health care </a:t>
            </a:r>
            <a:r>
              <a:rPr lang="en-US" sz="2400" dirty="0" smtClean="0"/>
              <a:t>providers, community health workers (</a:t>
            </a:r>
            <a:r>
              <a:rPr lang="en-US" sz="2400" dirty="0" err="1" smtClean="0"/>
              <a:t>promotoras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b="1" dirty="0" smtClean="0"/>
              <a:t>Mediated </a:t>
            </a:r>
            <a:r>
              <a:rPr lang="en-US" sz="2400" b="1" dirty="0"/>
              <a:t>Communication </a:t>
            </a:r>
            <a:r>
              <a:rPr lang="en-US" sz="2400" b="1" dirty="0" smtClean="0"/>
              <a:t>Channels</a:t>
            </a:r>
            <a:endParaRPr lang="en-US" sz="2400" dirty="0" smtClean="0"/>
          </a:p>
          <a:p>
            <a:pPr marL="457200" indent="-234950" eaLnBrk="1" hangingPunct="1"/>
            <a:r>
              <a:rPr lang="en-US" sz="2400" b="1" dirty="0" smtClean="0"/>
              <a:t>Circulating print</a:t>
            </a:r>
            <a:r>
              <a:rPr lang="en-US" sz="2400" dirty="0" smtClean="0"/>
              <a:t>: </a:t>
            </a:r>
            <a:r>
              <a:rPr lang="en-US" sz="2400" dirty="0" smtClean="0"/>
              <a:t>Local and online newspapers</a:t>
            </a:r>
            <a:r>
              <a:rPr lang="en-US" sz="2400" dirty="0" smtClean="0"/>
              <a:t>, magazines, </a:t>
            </a:r>
            <a:r>
              <a:rPr lang="en-US" sz="2400" dirty="0" smtClean="0"/>
              <a:t>newsletters, e-mail blasts</a:t>
            </a:r>
            <a:endParaRPr lang="en-US" sz="2400" dirty="0" smtClean="0"/>
          </a:p>
          <a:p>
            <a:pPr marL="457200" indent="-234950" eaLnBrk="1" hangingPunct="1"/>
            <a:r>
              <a:rPr lang="en-US" sz="2400" b="1" dirty="0" smtClean="0"/>
              <a:t>Display print</a:t>
            </a:r>
            <a:r>
              <a:rPr lang="en-US" sz="2400" dirty="0" smtClean="0"/>
              <a:t>: </a:t>
            </a:r>
            <a:r>
              <a:rPr lang="en-US" sz="2400" dirty="0" smtClean="0"/>
              <a:t>Billboards, posters, brochures</a:t>
            </a:r>
            <a:r>
              <a:rPr lang="en-US" sz="2400" dirty="0" smtClean="0"/>
              <a:t>, flip charts</a:t>
            </a:r>
          </a:p>
          <a:p>
            <a:pPr marL="457200" indent="-234950" eaLnBrk="1" hangingPunct="1"/>
            <a:r>
              <a:rPr lang="en-US" sz="2400" b="1" dirty="0" smtClean="0"/>
              <a:t>Radio</a:t>
            </a:r>
            <a:r>
              <a:rPr lang="en-US" sz="2400" dirty="0" smtClean="0"/>
              <a:t>: </a:t>
            </a:r>
            <a:r>
              <a:rPr lang="en-US" sz="2400" dirty="0" smtClean="0"/>
              <a:t>News </a:t>
            </a:r>
            <a:r>
              <a:rPr lang="en-US" sz="2400" dirty="0" smtClean="0"/>
              <a:t>items, interviews, PSAs</a:t>
            </a:r>
          </a:p>
          <a:p>
            <a:pPr marL="457200" indent="-234950" eaLnBrk="1" hangingPunct="1"/>
            <a:r>
              <a:rPr lang="en-US" sz="2400" b="1" dirty="0" smtClean="0"/>
              <a:t>Television</a:t>
            </a:r>
            <a:r>
              <a:rPr lang="en-US" sz="2400" dirty="0" smtClean="0"/>
              <a:t>: </a:t>
            </a:r>
            <a:r>
              <a:rPr lang="en-US" sz="2400" dirty="0" smtClean="0"/>
              <a:t>News </a:t>
            </a:r>
            <a:r>
              <a:rPr lang="en-US" sz="2400" dirty="0" smtClean="0"/>
              <a:t>stories, talk shows, interviews, </a:t>
            </a:r>
            <a:r>
              <a:rPr lang="en-US" sz="2400" dirty="0" smtClean="0"/>
              <a:t>edutainment</a:t>
            </a:r>
            <a:r>
              <a:rPr lang="en-US" sz="2400" dirty="0" smtClean="0"/>
              <a:t>, PSAs, </a:t>
            </a:r>
            <a:r>
              <a:rPr lang="en-US" sz="2400" dirty="0" smtClean="0"/>
              <a:t>infomercials, novellas</a:t>
            </a:r>
            <a:endParaRPr lang="en-US" sz="2400" dirty="0" smtClean="0"/>
          </a:p>
          <a:p>
            <a:pPr marL="457200" indent="-234950" eaLnBrk="1" hangingPunct="1"/>
            <a:r>
              <a:rPr lang="en-US" sz="2400" b="1" dirty="0" smtClean="0"/>
              <a:t>Videotape</a:t>
            </a:r>
            <a:r>
              <a:rPr lang="en-US" sz="2400" dirty="0" smtClean="0"/>
              <a:t>: training, documentary, role model stories</a:t>
            </a:r>
          </a:p>
          <a:p>
            <a:pPr marL="457200" indent="-234950" eaLnBrk="1" hangingPunct="1"/>
            <a:r>
              <a:rPr lang="en-US" sz="2400" b="1" dirty="0" smtClean="0"/>
              <a:t>Computer &amp; internet-based</a:t>
            </a:r>
            <a:r>
              <a:rPr lang="en-US" sz="2400" dirty="0" smtClean="0"/>
              <a:t>: decision-support, curricula, serious games, simulations, websites</a:t>
            </a:r>
          </a:p>
          <a:p>
            <a:pPr marL="457200" indent="-234950" eaLnBrk="1" hangingPunct="1"/>
            <a:r>
              <a:rPr lang="en-US" sz="2400" b="1" dirty="0" smtClean="0"/>
              <a:t>Phones &amp; smart phones:</a:t>
            </a:r>
            <a:r>
              <a:rPr lang="en-US" sz="2400" dirty="0" smtClean="0"/>
              <a:t> text messages, apps</a:t>
            </a:r>
          </a:p>
          <a:p>
            <a:pPr marL="457200" indent="-234950" eaLnBrk="1" hangingPunct="1"/>
            <a:r>
              <a:rPr lang="en-US" sz="2400" b="1" dirty="0" smtClean="0"/>
              <a:t>Social media: </a:t>
            </a:r>
            <a:r>
              <a:rPr lang="en-US" sz="2400" dirty="0" smtClean="0"/>
              <a:t> Facebook, twitter, emerging social networks</a:t>
            </a:r>
            <a:endParaRPr lang="en-US" sz="2400" b="1" dirty="0" smtClean="0"/>
          </a:p>
          <a:p>
            <a:pPr eaLnBrk="1" hangingPunct="1"/>
            <a:endParaRPr lang="en-US" sz="2400" dirty="0" smtClean="0"/>
          </a:p>
          <a:p>
            <a:pPr eaLnBrk="1" hangingPunct="1">
              <a:buFont typeface="Wingdings 2" pitchFamily="18" charset="2"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0830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458200" cy="1325563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Task </a:t>
            </a:r>
            <a:r>
              <a:rPr lang="en-US" sz="4900" dirty="0" smtClean="0"/>
              <a:t>2: </a:t>
            </a:r>
            <a:r>
              <a:rPr lang="en-US" sz="4900" dirty="0"/>
              <a:t>Choose </a:t>
            </a:r>
            <a:r>
              <a:rPr lang="en-US" sz="4900" dirty="0" smtClean="0"/>
              <a:t>Theory- </a:t>
            </a:r>
            <a:r>
              <a:rPr lang="en-US" sz="4900" dirty="0"/>
              <a:t>and </a:t>
            </a:r>
            <a:r>
              <a:rPr lang="en-US" sz="4900" dirty="0" smtClean="0"/>
              <a:t>Evidence-based Change Methods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52443"/>
            <a:ext cx="7391400" cy="4486274"/>
          </a:xfrm>
        </p:spPr>
        <p:txBody>
          <a:bodyPr>
            <a:normAutofit/>
          </a:bodyPr>
          <a:lstStyle/>
          <a:p>
            <a:pPr marL="234950" indent="-234950"/>
            <a:r>
              <a:rPr lang="en-US" altLang="en-US" sz="3200" dirty="0"/>
              <a:t>A </a:t>
            </a:r>
            <a:r>
              <a:rPr lang="en-US" altLang="en-US" sz="3200" i="1" dirty="0" smtClean="0">
                <a:solidFill>
                  <a:srgbClr val="00ADEF"/>
                </a:solidFill>
              </a:rPr>
              <a:t>method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is a general process for influencing changes in the determinants of behavior and environmental conditions</a:t>
            </a:r>
          </a:p>
          <a:p>
            <a:pPr marL="234950" indent="-234950"/>
            <a:r>
              <a:rPr lang="en-US" altLang="en-US" sz="3200" dirty="0"/>
              <a:t>An </a:t>
            </a:r>
            <a:r>
              <a:rPr lang="en-US" altLang="en-US" sz="3200" i="1" dirty="0">
                <a:solidFill>
                  <a:srgbClr val="00ADEF"/>
                </a:solidFill>
              </a:rPr>
              <a:t>application</a:t>
            </a:r>
            <a:r>
              <a:rPr lang="en-US" altLang="en-US" sz="3200" dirty="0"/>
              <a:t> is a practical technique  for the operationalizing methods in ways that fit with the intervention group and the context in which the intervention will be conducted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58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Selecting Methods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576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Different methods are effective for influencing different determinants</a:t>
            </a:r>
          </a:p>
          <a:p>
            <a:pPr lvl="1"/>
            <a:r>
              <a:rPr lang="en-US" sz="2400" dirty="0" smtClean="0"/>
              <a:t>Select appropriate methods for </a:t>
            </a:r>
            <a:r>
              <a:rPr lang="en-US" sz="2400" b="1" dirty="0" smtClean="0">
                <a:solidFill>
                  <a:srgbClr val="00ADEF"/>
                </a:solidFill>
              </a:rPr>
              <a:t>all</a:t>
            </a:r>
            <a:r>
              <a:rPr lang="en-US" sz="2400" dirty="0" smtClean="0"/>
              <a:t> change objectives in your behavioral and environmental matrices </a:t>
            </a:r>
          </a:p>
          <a:p>
            <a:r>
              <a:rPr lang="en-US" sz="2800" dirty="0" smtClean="0"/>
              <a:t>Pay attention to the </a:t>
            </a:r>
            <a:r>
              <a:rPr lang="en-US" sz="2800" b="1" i="1" dirty="0" smtClean="0">
                <a:solidFill>
                  <a:srgbClr val="00ADEF"/>
                </a:solidFill>
              </a:rPr>
              <a:t>parameters for use </a:t>
            </a:r>
            <a:r>
              <a:rPr lang="en-US" sz="2800" dirty="0" smtClean="0"/>
              <a:t>for each selected methods</a:t>
            </a:r>
          </a:p>
          <a:p>
            <a:pPr lvl="2"/>
            <a:r>
              <a:rPr lang="en-US" sz="2200" dirty="0" smtClean="0"/>
              <a:t>Method – Modeling</a:t>
            </a:r>
          </a:p>
          <a:p>
            <a:pPr lvl="2"/>
            <a:r>
              <a:rPr lang="en-US" sz="2200" dirty="0"/>
              <a:t>Parameters for use – </a:t>
            </a:r>
            <a:r>
              <a:rPr lang="en-US" sz="2200" dirty="0" smtClean="0"/>
              <a:t>Attention</a:t>
            </a:r>
            <a:r>
              <a:rPr lang="en-US" sz="2200" dirty="0"/>
              <a:t>, </a:t>
            </a:r>
            <a:r>
              <a:rPr lang="en-US" sz="2200" dirty="0" smtClean="0"/>
              <a:t>remembrance, reinforcement </a:t>
            </a:r>
            <a:r>
              <a:rPr lang="en-US" sz="2200" dirty="0"/>
              <a:t>of </a:t>
            </a:r>
            <a:r>
              <a:rPr lang="en-US" sz="2200" dirty="0" smtClean="0"/>
              <a:t>model, identification </a:t>
            </a:r>
            <a:r>
              <a:rPr lang="en-US" sz="2200" dirty="0"/>
              <a:t>with </a:t>
            </a:r>
            <a:r>
              <a:rPr lang="en-US" sz="2200" dirty="0" smtClean="0"/>
              <a:t>model, coping </a:t>
            </a:r>
            <a:r>
              <a:rPr lang="en-US" sz="2200" dirty="0"/>
              <a:t>model instead </a:t>
            </a:r>
            <a:r>
              <a:rPr lang="en-US" sz="2200" dirty="0" smtClean="0"/>
              <a:t>of mastery model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86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9806"/>
            <a:ext cx="86868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/>
              <a:t>Core Processes for </a:t>
            </a:r>
            <a:r>
              <a:rPr lang="en-US" altLang="en-US" sz="4400" dirty="0" smtClean="0"/>
              <a:t>Selecting Methods</a:t>
            </a:r>
            <a:endParaRPr lang="en-US" altLang="en-US" sz="4400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 smtClean="0"/>
              <a:t>Organize complete list of change objectives by determinants (the matrix columns)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Formulate questions  about methods 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Brainstorm provisional list of methods that may influence each determinant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Topic approach: Go to the literature related to the specific problem to identify evidence to support, refute, or add to list of methods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Construct approach:  Review the list of methods, determinants, and objectives, and follow these constructs to theories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General theories approach: Review the list of methods for general theoretical patterns 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Consider the need to collect additional data on methods through qualitative/quantitative research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3559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86800" cy="132556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Task </a:t>
            </a:r>
            <a:r>
              <a:rPr lang="en-US" sz="4400" dirty="0" smtClean="0"/>
              <a:t>3: </a:t>
            </a:r>
            <a:r>
              <a:rPr lang="en-US" sz="4400" dirty="0"/>
              <a:t>Select or </a:t>
            </a:r>
            <a:r>
              <a:rPr lang="en-US" sz="4400" dirty="0" smtClean="0"/>
              <a:t>Design Practical Applications </a:t>
            </a:r>
            <a:r>
              <a:rPr lang="en-US" sz="4400" dirty="0"/>
              <a:t>to </a:t>
            </a:r>
            <a:r>
              <a:rPr lang="en-US" sz="4400" dirty="0" smtClean="0"/>
              <a:t>Deliver Change Methods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4950" indent="-234950"/>
            <a:r>
              <a:rPr lang="en-US" sz="2800" dirty="0" smtClean="0"/>
              <a:t>Select </a:t>
            </a:r>
            <a:r>
              <a:rPr lang="en-US" sz="2800" dirty="0"/>
              <a:t>or </a:t>
            </a:r>
            <a:r>
              <a:rPr lang="en-US" sz="2800" dirty="0" smtClean="0"/>
              <a:t>design practical </a:t>
            </a:r>
            <a:r>
              <a:rPr lang="en-US" sz="2800" dirty="0"/>
              <a:t>applications </a:t>
            </a:r>
            <a:r>
              <a:rPr lang="en-US" sz="2800" dirty="0" smtClean="0"/>
              <a:t>to operationalize change methods</a:t>
            </a:r>
          </a:p>
          <a:p>
            <a:pPr marL="234950" indent="-234950"/>
            <a:r>
              <a:rPr lang="en-US" sz="2800" dirty="0"/>
              <a:t>One change method may be accomplished by many </a:t>
            </a:r>
            <a:r>
              <a:rPr lang="en-US" sz="2800" dirty="0" smtClean="0"/>
              <a:t>applications - decide </a:t>
            </a:r>
            <a:r>
              <a:rPr lang="en-US" sz="2800" dirty="0"/>
              <a:t>which applications best fit the situation’s context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Methods and Applications from the TLL Temple Foundation Stroke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6"/>
          <p:cNvSpPr txBox="1">
            <a:spLocks noGrp="1"/>
          </p:cNvSpPr>
          <p:nvPr>
            <p:ph idx="1"/>
          </p:nvPr>
        </p:nvSpPr>
        <p:spPr>
          <a:xfrm>
            <a:off x="2743200" y="3429000"/>
            <a:ext cx="2767489" cy="776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dirty="0"/>
              <a:t>INSERT </a:t>
            </a:r>
            <a:r>
              <a:rPr lang="en-US" dirty="0" smtClean="0"/>
              <a:t>Table 6.19 </a:t>
            </a:r>
            <a:r>
              <a:rPr lang="en-US" dirty="0"/>
              <a:t>HERE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96200" y="6248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E4485"/>
                </a:solidFill>
                <a:latin typeface="HelveticaNeue Condensed"/>
                <a:cs typeface="HelveticaNeue Condensed"/>
              </a:rPr>
              <a:t>Table 6.19</a:t>
            </a:r>
            <a:endParaRPr lang="en-US" b="1" dirty="0">
              <a:solidFill>
                <a:srgbClr val="2E4485"/>
              </a:solidFill>
              <a:latin typeface="HelveticaNeue Condensed"/>
              <a:cs typeface="HelveticaNeue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377546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22385" y="381000"/>
            <a:ext cx="859301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/>
              <a:t>Test Your Methods </a:t>
            </a:r>
            <a:r>
              <a:rPr lang="en-US" altLang="en-US" sz="4400" dirty="0" smtClean="0"/>
              <a:t>&amp; </a:t>
            </a:r>
            <a:r>
              <a:rPr lang="en-US" altLang="en-US" sz="4400" dirty="0" smtClean="0"/>
              <a:t>Applications IQ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2400" smtClean="0"/>
              <a:t>Modeling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2400" smtClean="0"/>
              <a:t>Persuasion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2400" smtClean="0"/>
              <a:t>Guided practice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2400" smtClean="0"/>
              <a:t>Reattribution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2400" smtClean="0"/>
              <a:t>Role model stories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2400" smtClean="0"/>
              <a:t>Support groups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2400" smtClean="0"/>
              <a:t>Reinforcement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2400" smtClean="0"/>
              <a:t>Certificate of achievement</a:t>
            </a:r>
          </a:p>
          <a:p>
            <a:pPr eaLnBrk="1" hangingPunct="1"/>
            <a:endParaRPr lang="en-US" altLang="en-US" sz="2400" smtClean="0"/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2400" smtClean="0"/>
              <a:t>Social comparison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2400" smtClean="0"/>
              <a:t>Fear arousal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2400" smtClean="0"/>
              <a:t>Patient counseling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2400" smtClean="0"/>
              <a:t>Stimulus control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2400" smtClean="0"/>
              <a:t>No-smoking signs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2400" smtClean="0"/>
              <a:t>Video presentation of learner attempts at skill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2400" smtClean="0"/>
              <a:t>Coping response planning</a:t>
            </a:r>
          </a:p>
        </p:txBody>
      </p:sp>
    </p:spTree>
    <p:extLst>
      <p:ext uri="{BB962C8B-B14F-4D97-AF65-F5344CB8AC3E}">
        <p14:creationId xmlns:p14="http://schemas.microsoft.com/office/powerpoint/2010/main" val="94034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886700" cy="285273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Example</a:t>
            </a:r>
            <a:endParaRPr lang="en-US" sz="5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4400" y="3276600"/>
            <a:ext cx="7086600" cy="2133600"/>
          </a:xfrm>
        </p:spPr>
        <p:txBody>
          <a:bodyPr>
            <a:normAutofit/>
          </a:bodyPr>
          <a:lstStyle/>
          <a:p>
            <a:r>
              <a:rPr lang="en-US" sz="3900" dirty="0" smtClean="0">
                <a:solidFill>
                  <a:schemeClr val="tx1"/>
                </a:solidFill>
                <a:latin typeface="+mj-lt"/>
              </a:rPr>
              <a:t>It’s Your Game…Keep It Real (IYG)</a:t>
            </a:r>
          </a:p>
          <a:p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+mj-lt"/>
              </a:rPr>
              <a:t>A sexual health education program for middle school students</a:t>
            </a:r>
          </a:p>
          <a:p>
            <a:endParaRPr lang="en-US" sz="3200" dirty="0">
              <a:solidFill>
                <a:schemeClr val="tx1"/>
              </a:solidFill>
              <a:latin typeface="+mj-lt"/>
            </a:endParaRPr>
          </a:p>
          <a:p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512876"/>
              </p:ext>
            </p:extLst>
          </p:nvPr>
        </p:nvGraphicFramePr>
        <p:xfrm>
          <a:off x="6726115" y="1221214"/>
          <a:ext cx="1600200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Photo Editor Photo" r:id="rId3" imgW="20919820" imgH="14323810" progId="">
                  <p:embed/>
                </p:oleObj>
              </mc:Choice>
              <mc:Fallback>
                <p:oleObj name="Photo Editor Photo" r:id="rId3" imgW="20919820" imgH="143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115" y="1221214"/>
                        <a:ext cx="1600200" cy="130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09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0619"/>
            <a:ext cx="6000750" cy="4500563"/>
          </a:xfrm>
        </p:spPr>
        <p:txBody>
          <a:bodyPr>
            <a:normAutofit fontScale="92500" lnSpcReduction="10000"/>
          </a:bodyPr>
          <a:lstStyle/>
          <a:p>
            <a:pPr marL="234950" indent="-234950">
              <a:defRPr/>
            </a:pPr>
            <a:r>
              <a:rPr lang="en-US" sz="3000" dirty="0" smtClean="0"/>
              <a:t>Setting</a:t>
            </a:r>
            <a:endParaRPr lang="en-US" sz="3000" dirty="0"/>
          </a:p>
          <a:p>
            <a:pPr marL="692150" lvl="1" indent="-234950">
              <a:defRPr/>
            </a:pPr>
            <a:r>
              <a:rPr lang="en-US" sz="2400" dirty="0"/>
              <a:t>Urban middle schools</a:t>
            </a:r>
          </a:p>
          <a:p>
            <a:pPr marL="234950" indent="-234950">
              <a:defRPr/>
            </a:pPr>
            <a:r>
              <a:rPr lang="en-US" sz="3000" dirty="0" smtClean="0"/>
              <a:t>Duration </a:t>
            </a:r>
            <a:endParaRPr lang="en-US" sz="3000" dirty="0"/>
          </a:p>
          <a:p>
            <a:pPr marL="692150" lvl="1" indent="-234950">
              <a:defRPr/>
            </a:pPr>
            <a:r>
              <a:rPr lang="en-US" sz="2600" dirty="0"/>
              <a:t>12 lessons in 7</a:t>
            </a:r>
            <a:r>
              <a:rPr lang="en-US" sz="2600" baseline="30000" dirty="0"/>
              <a:t>th</a:t>
            </a:r>
            <a:r>
              <a:rPr lang="en-US" sz="2600" dirty="0"/>
              <a:t> &amp; 8</a:t>
            </a:r>
            <a:r>
              <a:rPr lang="en-US" sz="2600" baseline="30000" dirty="0"/>
              <a:t>th</a:t>
            </a:r>
            <a:r>
              <a:rPr lang="en-US" sz="2600" dirty="0"/>
              <a:t> grade</a:t>
            </a:r>
          </a:p>
          <a:p>
            <a:pPr marL="234950" indent="-234950">
              <a:defRPr/>
            </a:pPr>
            <a:r>
              <a:rPr lang="en-US" sz="3000" dirty="0"/>
              <a:t>Delivery </a:t>
            </a:r>
            <a:r>
              <a:rPr lang="en-US" sz="3000" dirty="0" smtClean="0"/>
              <a:t>Vehicles</a:t>
            </a:r>
            <a:endParaRPr lang="en-US" sz="3000" dirty="0"/>
          </a:p>
          <a:p>
            <a:pPr marL="692150" lvl="1" indent="-234950">
              <a:defRPr/>
            </a:pPr>
            <a:r>
              <a:rPr lang="en-US" sz="2400" dirty="0">
                <a:solidFill>
                  <a:srgbClr val="00ADEF"/>
                </a:solidFill>
              </a:rPr>
              <a:t>Classroom lessons (interpersonal)</a:t>
            </a:r>
          </a:p>
          <a:p>
            <a:pPr marL="1031875" lvl="2" indent="-234950">
              <a:defRPr/>
            </a:pPr>
            <a:r>
              <a:rPr lang="en-US" sz="2400" dirty="0"/>
              <a:t>Role plays, group discussion</a:t>
            </a:r>
          </a:p>
          <a:p>
            <a:pPr marL="1031875" lvl="2" indent="-234950">
              <a:defRPr/>
            </a:pPr>
            <a:r>
              <a:rPr lang="en-US" sz="2400" dirty="0"/>
              <a:t>Journaling </a:t>
            </a:r>
          </a:p>
          <a:p>
            <a:pPr marL="1031875" lvl="2" indent="-234950">
              <a:defRPr/>
            </a:pPr>
            <a:r>
              <a:rPr lang="en-US" sz="2400" dirty="0"/>
              <a:t>Parent-child homework</a:t>
            </a:r>
          </a:p>
          <a:p>
            <a:pPr marL="692150" lvl="1" indent="-234950">
              <a:defRPr/>
            </a:pPr>
            <a:r>
              <a:rPr lang="en-US" sz="2400" dirty="0">
                <a:solidFill>
                  <a:srgbClr val="00ADEF"/>
                </a:solidFill>
              </a:rPr>
              <a:t>Computer activities </a:t>
            </a:r>
            <a:r>
              <a:rPr lang="en-US" sz="2400" dirty="0" smtClean="0">
                <a:solidFill>
                  <a:srgbClr val="00ADEF"/>
                </a:solidFill>
              </a:rPr>
              <a:t>(technology)</a:t>
            </a:r>
            <a:endParaRPr lang="en-US" sz="2400" dirty="0">
              <a:solidFill>
                <a:srgbClr val="00ADEF"/>
              </a:solidFill>
            </a:endParaRPr>
          </a:p>
          <a:p>
            <a:pPr marL="1031875" lvl="2" indent="-234950">
              <a:defRPr/>
            </a:pPr>
            <a:r>
              <a:rPr lang="en-US" sz="2400" dirty="0"/>
              <a:t>Selected activities tailored by gender, sexual experience</a:t>
            </a:r>
          </a:p>
          <a:p>
            <a:pPr marL="736092" lvl="1" indent="-342900">
              <a:defRPr/>
            </a:pPr>
            <a:r>
              <a:rPr lang="en-US" sz="2400" dirty="0">
                <a:solidFill>
                  <a:srgbClr val="00ADEF"/>
                </a:solidFill>
              </a:rPr>
              <a:t>Parent newsletters (print materials)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662564"/>
              </p:ext>
            </p:extLst>
          </p:nvPr>
        </p:nvGraphicFramePr>
        <p:xfrm>
          <a:off x="7086600" y="5615895"/>
          <a:ext cx="1164981" cy="952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Photo Editor Photo" r:id="rId3" imgW="20919820" imgH="14323810" progId="">
                  <p:embed/>
                </p:oleObj>
              </mc:Choice>
              <mc:Fallback>
                <p:oleObj name="Photo Editor Photo" r:id="rId3" imgW="20919820" imgH="143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615895"/>
                        <a:ext cx="1164981" cy="95232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287214" y="609600"/>
            <a:ext cx="88509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800" dirty="0" smtClean="0"/>
              <a:t>Task 1: Generate Program Themes, Components, Scope, and Sequence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6002338" cy="9144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Scope &amp; </a:t>
            </a:r>
            <a:r>
              <a:rPr lang="en-US" sz="3600" dirty="0" smtClean="0"/>
              <a:t>Sequence</a:t>
            </a:r>
            <a:endParaRPr lang="en-US" sz="3600" i="1" dirty="0" smtClean="0"/>
          </a:p>
        </p:txBody>
      </p:sp>
      <p:graphicFrame>
        <p:nvGraphicFramePr>
          <p:cNvPr id="18526" name="Group 9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5322360"/>
              </p:ext>
            </p:extLst>
          </p:nvPr>
        </p:nvGraphicFramePr>
        <p:xfrm>
          <a:off x="304800" y="1524000"/>
          <a:ext cx="4207934" cy="5108579"/>
        </p:xfrm>
        <a:graphic>
          <a:graphicData uri="http://schemas.openxmlformats.org/drawingml/2006/table">
            <a:tbl>
              <a:tblPr/>
              <a:tblGrid>
                <a:gridCol w="821267"/>
                <a:gridCol w="2322689"/>
                <a:gridCol w="1063978"/>
              </a:tblGrid>
              <a:tr h="5750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Lesson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C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Lesson Topic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C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Delivery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C7FF"/>
                    </a:solidFill>
                  </a:tcPr>
                </a:tc>
              </a:tr>
              <a:tr h="403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Pre-Game Show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Classroom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5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2 &amp; 3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Healthy Friendships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Classroom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ADE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Computer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4 &amp; 5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Setting Personal Limits &amp; Detecting Risky Situations (general)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Classroom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ADE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Computer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6 &amp; 7 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Refusal Skills (general)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Classroom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Know your Body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ADE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Computer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9 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Setting  Personal Limits (about sex)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Classroom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3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10 &amp; 11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Refusal Skills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(about sex)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Classroom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ADE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Computer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Post Game Show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Classroom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527" name="Group 9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32473351"/>
              </p:ext>
            </p:extLst>
          </p:nvPr>
        </p:nvGraphicFramePr>
        <p:xfrm>
          <a:off x="4843463" y="1524000"/>
          <a:ext cx="4148137" cy="5144138"/>
        </p:xfrm>
        <a:graphic>
          <a:graphicData uri="http://schemas.openxmlformats.org/drawingml/2006/table">
            <a:tbl>
              <a:tblPr/>
              <a:tblGrid>
                <a:gridCol w="939800"/>
                <a:gridCol w="2218267"/>
                <a:gridCol w="990070"/>
              </a:tblGrid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Lesson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C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Lesson Topic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C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Delivery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C7FF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Pre-Game Show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Classroom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Consequences of Pregnancy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Classroom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3 &amp; 4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Consequences of STI/HIV Pregnancy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ADE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Computer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Classroom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F50B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DF50B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Condoms &amp; contraception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ADE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Computer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6 &amp; 7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Setting Personal Limits &amp; Detecting Risky Situations (about sex)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Classroom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ADE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Computer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8 &amp; 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Healthy Relationships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ADE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Computer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Refusal Skills (about sex)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Classroom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11 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Computer Free Time 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ADE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Computer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Post Game Show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Classroom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88" name="Rectangle 91"/>
          <p:cNvSpPr>
            <a:spLocks noChangeArrowheads="1"/>
          </p:cNvSpPr>
          <p:nvPr/>
        </p:nvSpPr>
        <p:spPr bwMode="auto">
          <a:xfrm>
            <a:off x="1524000" y="914400"/>
            <a:ext cx="1592263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nstantia" pitchFamily="18" charset="0"/>
              </a:rPr>
              <a:t>7th Grade</a:t>
            </a:r>
          </a:p>
        </p:txBody>
      </p:sp>
      <p:sp>
        <p:nvSpPr>
          <p:cNvPr id="4189" name="Rectangle 92"/>
          <p:cNvSpPr>
            <a:spLocks noChangeArrowheads="1"/>
          </p:cNvSpPr>
          <p:nvPr/>
        </p:nvSpPr>
        <p:spPr bwMode="auto">
          <a:xfrm>
            <a:off x="6096000" y="914400"/>
            <a:ext cx="1611313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nstantia" pitchFamily="18" charset="0"/>
              </a:rPr>
              <a:t>8th Grade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343908"/>
              </p:ext>
            </p:extLst>
          </p:nvPr>
        </p:nvGraphicFramePr>
        <p:xfrm>
          <a:off x="7707313" y="266700"/>
          <a:ext cx="11128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Photo Editor Photo" r:id="rId4" imgW="20919820" imgH="14323810" progId="">
                  <p:embed/>
                </p:oleObj>
              </mc:Choice>
              <mc:Fallback>
                <p:oleObj name="Photo Editor Photo" r:id="rId4" imgW="20919820" imgH="143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7313" y="266700"/>
                        <a:ext cx="111283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951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Intervention Mapping Steps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Logic model of the problem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Program outcomes and objectives (logic model of change)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 smtClean="0">
                <a:solidFill>
                  <a:srgbClr val="00ADEF"/>
                </a:solidFill>
              </a:rPr>
              <a:t>Program design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Program production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Program implementation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Evaluation plan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56492" y="533400"/>
            <a:ext cx="8262937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Theme: </a:t>
            </a:r>
            <a:r>
              <a:rPr lang="en-US" sz="4400" i="1" dirty="0" smtClean="0"/>
              <a:t>It’s Your Game, Keep It Real</a:t>
            </a:r>
            <a:br>
              <a:rPr lang="en-US" sz="4400" i="1" dirty="0" smtClean="0"/>
            </a:br>
            <a:r>
              <a:rPr lang="en-US" sz="3200" dirty="0" smtClean="0"/>
              <a:t> 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856538" cy="4114800"/>
          </a:xfrm>
        </p:spPr>
        <p:txBody>
          <a:bodyPr/>
          <a:lstStyle/>
          <a:p>
            <a:pPr marL="457200" lvl="1" indent="-222250" eaLnBrk="1" hangingPunct="1">
              <a:buSzPct val="100000"/>
              <a:buFont typeface="Arial" pitchFamily="34" charset="0"/>
              <a:buChar char="•"/>
            </a:pPr>
            <a:r>
              <a:rPr lang="en-US" sz="2800" dirty="0" smtClean="0"/>
              <a:t>“Game” = Life</a:t>
            </a:r>
          </a:p>
          <a:p>
            <a:pPr marL="457200" lvl="1" indent="-222250" eaLnBrk="1" hangingPunct="1">
              <a:buSzPct val="100000"/>
              <a:buFont typeface="Arial" pitchFamily="34" charset="0"/>
              <a:buChar char="•"/>
            </a:pPr>
            <a:r>
              <a:rPr lang="en-US" sz="2800" dirty="0" smtClean="0"/>
              <a:t>“Real” = Telling it like it is, being respectful, being responsible, doing the right thing, being yourself, being healthy and happy</a:t>
            </a:r>
          </a:p>
          <a:p>
            <a:pPr marL="457200" lvl="1" indent="-222250" eaLnBrk="1" hangingPunct="1">
              <a:buSzPct val="100000"/>
              <a:buFont typeface="Arial" pitchFamily="34" charset="0"/>
              <a:buChar char="•"/>
            </a:pPr>
            <a:r>
              <a:rPr lang="en-US" sz="2800" dirty="0" smtClean="0"/>
              <a:t>How do you keep your game real?</a:t>
            </a:r>
          </a:p>
          <a:p>
            <a:pPr marL="1085850" lvl="2" eaLnBrk="1" hangingPunct="1">
              <a:buSzPct val="100000"/>
              <a:buFont typeface="Arial" pitchFamily="34" charset="0"/>
              <a:buChar char="•"/>
            </a:pPr>
            <a:r>
              <a:rPr lang="en-US" sz="2800" dirty="0" smtClean="0"/>
              <a:t>Respecting yourself and respecting others</a:t>
            </a:r>
          </a:p>
          <a:p>
            <a:pPr marL="1085850" lvl="2" eaLnBrk="1" hangingPunct="1">
              <a:buSzPct val="100000"/>
              <a:buFont typeface="Arial" pitchFamily="34" charset="0"/>
              <a:buChar char="•"/>
            </a:pPr>
            <a:r>
              <a:rPr lang="en-US" sz="2800" dirty="0" smtClean="0"/>
              <a:t>Playing by your rules </a:t>
            </a:r>
            <a:endParaRPr lang="en-US" dirty="0" smtClean="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0" y="1992313"/>
            <a:ext cx="184150" cy="368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7086600" y="5334000"/>
          <a:ext cx="1600200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Photo Editor Photo" r:id="rId4" imgW="20919820" imgH="14323810" progId="">
                  <p:embed/>
                </p:oleObj>
              </mc:Choice>
              <mc:Fallback>
                <p:oleObj name="Photo Editor Photo" r:id="rId4" imgW="20919820" imgH="143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334000"/>
                        <a:ext cx="1600200" cy="130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910138" y="4800600"/>
            <a:ext cx="3387725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48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82663" y="1371600"/>
            <a:ext cx="7250112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00ADEF"/>
                </a:solidFill>
              </a:rPr>
              <a:t>Select</a:t>
            </a:r>
            <a:r>
              <a:rPr lang="en-US" sz="2800" dirty="0" smtClean="0">
                <a:solidFill>
                  <a:srgbClr val="FF3399"/>
                </a:solidFill>
              </a:rPr>
              <a:t> </a:t>
            </a:r>
            <a:r>
              <a:rPr lang="en-US" sz="2800" dirty="0" smtClean="0"/>
              <a:t>your personal rules ahead of time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00ADEF"/>
                </a:solidFill>
              </a:rPr>
              <a:t>Detect</a:t>
            </a:r>
            <a:r>
              <a:rPr lang="en-US" sz="2800" dirty="0" smtClean="0"/>
              <a:t> signs or situations that could challenge your rules (risky situations)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00ADEF"/>
                </a:solidFill>
              </a:rPr>
              <a:t>Protect</a:t>
            </a:r>
            <a:r>
              <a:rPr lang="en-US" sz="2800" dirty="0" smtClean="0">
                <a:solidFill>
                  <a:srgbClr val="00ADEF"/>
                </a:solidFill>
              </a:rPr>
              <a:t> </a:t>
            </a:r>
            <a:r>
              <a:rPr lang="en-US" sz="2800" dirty="0" smtClean="0"/>
              <a:t>your rules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/>
              <a:t>Avoid risky situations ahead of time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/>
              <a:t>Refusal skills and alternative actions</a:t>
            </a:r>
          </a:p>
          <a:p>
            <a:pPr lvl="2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391400" y="5486400"/>
          <a:ext cx="1508125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Photo Editor Photo" r:id="rId4" imgW="20919820" imgH="14323810" progId="">
                  <p:embed/>
                </p:oleObj>
              </mc:Choice>
              <mc:Fallback>
                <p:oleObj name="Photo Editor Photo" r:id="rId4" imgW="20919820" imgH="1432381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486400"/>
                        <a:ext cx="1508125" cy="1033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1066800"/>
            <a:ext cx="8262937" cy="76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dirty="0" smtClean="0"/>
              <a:t>Additional </a:t>
            </a:r>
            <a:r>
              <a:rPr lang="en-US" sz="4900" dirty="0" smtClean="0"/>
              <a:t>Subtheme</a:t>
            </a:r>
            <a:r>
              <a:rPr lang="en-US" sz="4900" i="1" dirty="0" smtClean="0"/>
              <a:t/>
            </a:r>
            <a:br>
              <a:rPr lang="en-US" sz="4900" i="1" dirty="0" smtClean="0"/>
            </a:br>
            <a:r>
              <a:rPr lang="en-US" sz="3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459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458200" cy="132556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Tasks  2 &amp; 3: </a:t>
            </a:r>
            <a:r>
              <a:rPr lang="en-US" sz="4000" dirty="0"/>
              <a:t>Choose </a:t>
            </a:r>
            <a:r>
              <a:rPr lang="en-US" sz="4000" dirty="0" smtClean="0"/>
              <a:t>Theory- </a:t>
            </a:r>
            <a:r>
              <a:rPr lang="en-US" sz="4000" dirty="0"/>
              <a:t>and </a:t>
            </a:r>
            <a:r>
              <a:rPr lang="en-US" sz="4000" dirty="0" smtClean="0"/>
              <a:t>Evidence-based Methods and Practical Applications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228246"/>
              </p:ext>
            </p:extLst>
          </p:nvPr>
        </p:nvGraphicFramePr>
        <p:xfrm>
          <a:off x="457200" y="1493411"/>
          <a:ext cx="8229600" cy="5334000"/>
        </p:xfrm>
        <a:graphic>
          <a:graphicData uri="http://schemas.openxmlformats.org/drawingml/2006/table">
            <a:tbl>
              <a:tblPr firstRow="1" bandRow="1"/>
              <a:tblGrid>
                <a:gridCol w="1981200"/>
                <a:gridCol w="1981200"/>
                <a:gridCol w="4267200"/>
              </a:tblGrid>
              <a:tr h="51359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Determinants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C7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Example Methods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C7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Example Applications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C7FF"/>
                    </a:solidFill>
                  </a:tcPr>
                </a:tc>
              </a:tr>
              <a:tr h="69652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en-US" sz="2000" dirty="0" smtClean="0">
                          <a:latin typeface="+mn-lt"/>
                        </a:rPr>
                        <a:t>Knowledge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119063" indent="-119063">
                        <a:buClr>
                          <a:srgbClr val="29C7FF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latin typeface="+mn-lt"/>
                        </a:rPr>
                        <a:t>Information Transfer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en-US" sz="2000" dirty="0" smtClean="0">
                          <a:latin typeface="+mn-lt"/>
                        </a:rPr>
                        <a:t>Quizzes</a:t>
                      </a:r>
                      <a:r>
                        <a:rPr lang="en-US" sz="2000" baseline="0" dirty="0" smtClean="0">
                          <a:latin typeface="+mn-lt"/>
                        </a:rPr>
                        <a:t> &amp; g</a:t>
                      </a:r>
                      <a:r>
                        <a:rPr lang="en-US" sz="2000" dirty="0" smtClean="0">
                          <a:latin typeface="+mn-lt"/>
                        </a:rPr>
                        <a:t>ames</a:t>
                      </a:r>
                      <a:r>
                        <a:rPr lang="en-US" sz="2000" baseline="0" dirty="0" smtClean="0">
                          <a:latin typeface="+mn-lt"/>
                        </a:rPr>
                        <a:t> about puberty, sex, reproduction, condoms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</a:tr>
              <a:tr h="69652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en-US" sz="2000" dirty="0" smtClean="0">
                          <a:latin typeface="+mn-lt"/>
                        </a:rPr>
                        <a:t>Attitudes 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119063" indent="-119063">
                        <a:buClr>
                          <a:srgbClr val="29C7FF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latin typeface="+mn-lt"/>
                        </a:rPr>
                        <a:t>Anticipated</a:t>
                      </a:r>
                      <a:r>
                        <a:rPr lang="en-US" sz="2000" baseline="0" dirty="0" smtClean="0">
                          <a:latin typeface="+mn-lt"/>
                        </a:rPr>
                        <a:t> Regret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en-US" sz="2000" dirty="0" smtClean="0">
                          <a:latin typeface="+mn-lt"/>
                        </a:rPr>
                        <a:t>Journal Activity </a:t>
                      </a:r>
                      <a:r>
                        <a:rPr lang="en-US" sz="2000" i="1" dirty="0" smtClean="0">
                          <a:latin typeface="+mn-lt"/>
                        </a:rPr>
                        <a:t>(My #1</a:t>
                      </a:r>
                      <a:r>
                        <a:rPr lang="en-US" sz="2000" i="1" baseline="0" dirty="0" smtClean="0">
                          <a:latin typeface="+mn-lt"/>
                        </a:rPr>
                        <a:t> reason not to have sex is….because if I have sex…)</a:t>
                      </a:r>
                      <a:endParaRPr lang="en-US" sz="2000" i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155134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en-US" sz="2000" dirty="0" smtClean="0">
                          <a:latin typeface="+mn-lt"/>
                        </a:rPr>
                        <a:t>Skills</a:t>
                      </a:r>
                      <a:r>
                        <a:rPr lang="en-US" sz="2000" baseline="0" dirty="0" smtClean="0">
                          <a:latin typeface="+mn-lt"/>
                        </a:rPr>
                        <a:t> &amp; S</a:t>
                      </a:r>
                      <a:r>
                        <a:rPr lang="en-US" sz="2000" dirty="0" smtClean="0">
                          <a:latin typeface="+mn-lt"/>
                        </a:rPr>
                        <a:t>elf-efficacy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119063" indent="-119063">
                        <a:buClr>
                          <a:srgbClr val="29C7FF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b="0" dirty="0" smtClean="0">
                          <a:latin typeface="+mn-lt"/>
                        </a:rPr>
                        <a:t>Modeling</a:t>
                      </a:r>
                    </a:p>
                    <a:p>
                      <a:pPr marL="119063" indent="-119063">
                        <a:buClr>
                          <a:srgbClr val="29C7FF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b="0" dirty="0" smtClean="0">
                          <a:latin typeface="+mn-lt"/>
                        </a:rPr>
                        <a:t>Guided</a:t>
                      </a:r>
                      <a:r>
                        <a:rPr lang="en-US" sz="2000" b="0" baseline="0" dirty="0" smtClean="0">
                          <a:latin typeface="+mn-lt"/>
                        </a:rPr>
                        <a:t> Practice with Feedback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buClr>
                          <a:srgbClr val="29C7FF"/>
                        </a:buClr>
                        <a:buFont typeface="Arial" pitchFamily="34" charset="0"/>
                        <a:buNone/>
                      </a:pPr>
                      <a:r>
                        <a:rPr lang="en-US" sz="2000" b="0" u="sng" dirty="0" smtClean="0">
                          <a:latin typeface="+mn-lt"/>
                        </a:rPr>
                        <a:t>Role Plays</a:t>
                      </a:r>
                      <a:endParaRPr lang="en-US" sz="2000" b="0" dirty="0" smtClean="0">
                        <a:latin typeface="+mn-lt"/>
                      </a:endParaRPr>
                    </a:p>
                    <a:p>
                      <a:pPr marL="119063" indent="-119063">
                        <a:buClr>
                          <a:srgbClr val="29C7FF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b="0" baseline="0" dirty="0" smtClean="0">
                          <a:latin typeface="+mn-lt"/>
                        </a:rPr>
                        <a:t>Identifying &amp; avoiding risky situations</a:t>
                      </a:r>
                    </a:p>
                    <a:p>
                      <a:pPr marL="119063" indent="-119063">
                        <a:buClr>
                          <a:srgbClr val="29C7FF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b="0" baseline="0" dirty="0" smtClean="0">
                          <a:latin typeface="+mn-lt"/>
                        </a:rPr>
                        <a:t>Using refusal skills</a:t>
                      </a:r>
                    </a:p>
                    <a:p>
                      <a:pPr marL="119063" indent="-119063">
                        <a:buClr>
                          <a:srgbClr val="29C7FF"/>
                        </a:buClr>
                        <a:buFont typeface="Arial" pitchFamily="34" charset="0"/>
                        <a:buNone/>
                      </a:pPr>
                      <a:r>
                        <a:rPr lang="en-US" sz="2000" b="0" u="sng" baseline="0" dirty="0" smtClean="0">
                          <a:latin typeface="+mn-lt"/>
                        </a:rPr>
                        <a:t>Demonstrations</a:t>
                      </a:r>
                    </a:p>
                    <a:p>
                      <a:pPr>
                        <a:buClr>
                          <a:srgbClr val="29C7FF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b="0" baseline="0" dirty="0" smtClean="0">
                          <a:latin typeface="+mn-lt"/>
                        </a:rPr>
                        <a:t> Correct condom use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</a:tr>
              <a:tr h="126640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en-US" sz="2000" dirty="0" smtClean="0">
                          <a:latin typeface="+mn-lt"/>
                        </a:rPr>
                        <a:t>Normative Beliefs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119063" indent="-119063">
                        <a:buClr>
                          <a:srgbClr val="29C7FF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latin typeface="+mn-lt"/>
                        </a:rPr>
                        <a:t>Modeling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en-US" sz="2000" b="0" u="sng" dirty="0" smtClean="0">
                          <a:latin typeface="+mn-lt"/>
                        </a:rPr>
                        <a:t>Peer</a:t>
                      </a:r>
                      <a:r>
                        <a:rPr lang="en-US" sz="2000" b="0" u="sng" baseline="0" dirty="0" smtClean="0">
                          <a:latin typeface="+mn-lt"/>
                        </a:rPr>
                        <a:t> Video</a:t>
                      </a:r>
                    </a:p>
                    <a:p>
                      <a:pPr marL="119063" indent="-119063">
                        <a:buClr>
                          <a:srgbClr val="29C7FF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latin typeface="+mn-lt"/>
                        </a:rPr>
                        <a:t>Other students saying they’ve chosen not to have sex</a:t>
                      </a:r>
                    </a:p>
                    <a:p>
                      <a:pPr marL="119063" indent="-119063">
                        <a:buClr>
                          <a:srgbClr val="29C7FF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latin typeface="+mn-lt"/>
                        </a:rPr>
                        <a:t>Older teens saying they use condoms</a:t>
                      </a:r>
                    </a:p>
                    <a:p>
                      <a:pPr marL="119063" indent="-119063">
                        <a:buClr>
                          <a:srgbClr val="29C7FF"/>
                        </a:buClr>
                        <a:buFont typeface="Arial" pitchFamily="34" charset="0"/>
                        <a:buNone/>
                      </a:pPr>
                      <a:r>
                        <a:rPr lang="en-US" sz="2000" u="sng" baseline="0" dirty="0" smtClean="0">
                          <a:latin typeface="+mn-lt"/>
                        </a:rPr>
                        <a:t>Parent role model stories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886230"/>
              </p:ext>
            </p:extLst>
          </p:nvPr>
        </p:nvGraphicFramePr>
        <p:xfrm>
          <a:off x="8014554" y="1348581"/>
          <a:ext cx="1001591" cy="818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Photo Editor Photo" r:id="rId4" imgW="20919820" imgH="14323810" progId="">
                  <p:embed/>
                </p:oleObj>
              </mc:Choice>
              <mc:Fallback>
                <p:oleObj name="Photo Editor Photo" r:id="rId4" imgW="20919820" imgH="143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4554" y="1348581"/>
                        <a:ext cx="1001591" cy="8187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300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7808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Summary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78429"/>
            <a:ext cx="5410200" cy="5279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IM Step </a:t>
            </a:r>
            <a:r>
              <a:rPr lang="en-US" sz="3000" dirty="0" smtClean="0"/>
              <a:t>3 </a:t>
            </a:r>
            <a:r>
              <a:rPr lang="en-US" sz="3000" dirty="0" smtClean="0"/>
              <a:t>comprises </a:t>
            </a:r>
            <a:r>
              <a:rPr lang="en-US" sz="3000" dirty="0" smtClean="0">
                <a:solidFill>
                  <a:srgbClr val="00ADEF"/>
                </a:solidFill>
              </a:rPr>
              <a:t>3 </a:t>
            </a:r>
            <a:r>
              <a:rPr lang="en-US" sz="3000" dirty="0" smtClean="0">
                <a:solidFill>
                  <a:srgbClr val="00ADEF"/>
                </a:solidFill>
              </a:rPr>
              <a:t>key tasks</a:t>
            </a:r>
            <a:r>
              <a:rPr lang="en-US" sz="3000" dirty="0" smtClean="0"/>
              <a:t>:</a:t>
            </a:r>
          </a:p>
          <a:p>
            <a:pPr marL="339725" indent="-339725">
              <a:buFont typeface="+mj-lt"/>
              <a:buAutoNum type="arabicPeriod"/>
            </a:pPr>
            <a:r>
              <a:rPr lang="en-US" sz="2400" dirty="0"/>
              <a:t>Generate program themes, components, scope, and sequence</a:t>
            </a:r>
          </a:p>
          <a:p>
            <a:pPr marL="339725" indent="-339725">
              <a:buFont typeface="+mj-lt"/>
              <a:buAutoNum type="arabicPeriod"/>
            </a:pPr>
            <a:r>
              <a:rPr lang="en-US" sz="2400" dirty="0"/>
              <a:t>Choose theory- and evidence-based change methods</a:t>
            </a:r>
          </a:p>
          <a:p>
            <a:pPr marL="339725" indent="-339725">
              <a:buFont typeface="+mj-lt"/>
              <a:buAutoNum type="arabicPeriod"/>
            </a:pPr>
            <a:r>
              <a:rPr lang="en-US" sz="2400" dirty="0"/>
              <a:t>Select or design practical applications to deliver change methods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2133600"/>
            <a:ext cx="2743200" cy="3624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9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875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Step </a:t>
            </a:r>
            <a:r>
              <a:rPr lang="en-US" sz="4400" dirty="0" smtClean="0"/>
              <a:t>3: Tasks</a:t>
            </a:r>
            <a:endParaRPr lang="en-US" sz="4400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78438"/>
            <a:ext cx="4267200" cy="4617561"/>
          </a:xfrm>
        </p:spPr>
        <p:txBody>
          <a:bodyPr>
            <a:noAutofit/>
          </a:bodyPr>
          <a:lstStyle/>
          <a:p>
            <a:pPr marL="339725" indent="-339725">
              <a:buFont typeface="+mj-lt"/>
              <a:buAutoNum type="arabicPeriod"/>
            </a:pPr>
            <a:r>
              <a:rPr lang="en-US" sz="2800" dirty="0"/>
              <a:t>Generate program </a:t>
            </a:r>
            <a:r>
              <a:rPr lang="en-US" sz="2800" dirty="0" smtClean="0"/>
              <a:t>themes, components</a:t>
            </a:r>
            <a:r>
              <a:rPr lang="en-US" sz="2800" dirty="0"/>
              <a:t>, scope, and sequence</a:t>
            </a:r>
          </a:p>
          <a:p>
            <a:pPr marL="339725" indent="-339725">
              <a:buFont typeface="+mj-lt"/>
              <a:buAutoNum type="arabicPeriod"/>
            </a:pPr>
            <a:r>
              <a:rPr lang="en-US" sz="2800" dirty="0" smtClean="0"/>
              <a:t>Choose </a:t>
            </a:r>
            <a:r>
              <a:rPr lang="en-US" sz="2800" dirty="0"/>
              <a:t>theory- and </a:t>
            </a:r>
            <a:r>
              <a:rPr lang="en-US" sz="2800" dirty="0" smtClean="0"/>
              <a:t>evidence-based change </a:t>
            </a:r>
            <a:r>
              <a:rPr lang="en-US" sz="2800" dirty="0"/>
              <a:t>methods</a:t>
            </a:r>
          </a:p>
          <a:p>
            <a:pPr marL="339725" indent="-339725">
              <a:buFont typeface="+mj-lt"/>
              <a:buAutoNum type="arabicPeriod"/>
            </a:pPr>
            <a:r>
              <a:rPr lang="en-US" sz="2800" dirty="0" smtClean="0"/>
              <a:t>Select </a:t>
            </a:r>
            <a:r>
              <a:rPr lang="en-US" sz="2800" dirty="0"/>
              <a:t>or design practical </a:t>
            </a:r>
            <a:r>
              <a:rPr lang="en-US" sz="2800" dirty="0" smtClean="0"/>
              <a:t>applications to </a:t>
            </a:r>
            <a:r>
              <a:rPr lang="en-US" sz="2800" dirty="0"/>
              <a:t>deliver change methods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81200"/>
            <a:ext cx="3715065" cy="247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1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Intervention Logic Model</a:t>
            </a: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2743200" y="3429000"/>
            <a:ext cx="2733697" cy="776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dirty="0"/>
              <a:t>INSERT Figure </a:t>
            </a:r>
            <a:r>
              <a:rPr lang="en-US" dirty="0" smtClean="0"/>
              <a:t>6.2 </a:t>
            </a:r>
            <a:r>
              <a:rPr lang="en-US" dirty="0"/>
              <a:t>HERE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6248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E4485"/>
                </a:solidFill>
                <a:latin typeface="HelveticaNeue Condensed"/>
                <a:cs typeface="HelveticaNeue Condensed"/>
              </a:rPr>
              <a:t>Figure </a:t>
            </a:r>
            <a:r>
              <a:rPr lang="en-US" b="1" dirty="0" smtClean="0">
                <a:solidFill>
                  <a:srgbClr val="2E4485"/>
                </a:solidFill>
                <a:latin typeface="HelveticaNeue Condensed"/>
                <a:cs typeface="HelveticaNeue Condensed"/>
              </a:rPr>
              <a:t>6.1</a:t>
            </a:r>
            <a:endParaRPr lang="en-US" b="1" dirty="0">
              <a:solidFill>
                <a:srgbClr val="2E4485"/>
              </a:solidFill>
              <a:latin typeface="HelveticaNeue Condensed"/>
              <a:cs typeface="HelveticaNeue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040706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77" y="609600"/>
            <a:ext cx="8458200" cy="1325563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Task 1: </a:t>
            </a:r>
            <a:r>
              <a:rPr lang="en-US" sz="4900" dirty="0"/>
              <a:t>Generate </a:t>
            </a:r>
            <a:r>
              <a:rPr lang="en-US" sz="4900" dirty="0" smtClean="0"/>
              <a:t>Program Themes</a:t>
            </a:r>
            <a:r>
              <a:rPr lang="en-US" sz="4900" dirty="0"/>
              <a:t>, </a:t>
            </a:r>
            <a:r>
              <a:rPr lang="en-US" sz="4900" dirty="0" smtClean="0"/>
              <a:t>Components</a:t>
            </a:r>
            <a:r>
              <a:rPr lang="en-US" sz="4900" dirty="0"/>
              <a:t>, </a:t>
            </a:r>
            <a:r>
              <a:rPr lang="en-US" sz="4900" dirty="0" smtClean="0"/>
              <a:t>Scope</a:t>
            </a:r>
            <a:r>
              <a:rPr lang="en-US" sz="4900" dirty="0"/>
              <a:t>, and S</a:t>
            </a:r>
            <a:r>
              <a:rPr lang="en-US" sz="4900" dirty="0" smtClean="0"/>
              <a:t>equence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0769"/>
            <a:ext cx="7391400" cy="4486274"/>
          </a:xfrm>
        </p:spPr>
        <p:txBody>
          <a:bodyPr>
            <a:normAutofit/>
          </a:bodyPr>
          <a:lstStyle/>
          <a:p>
            <a:pPr marL="234950" indent="-234950"/>
            <a:r>
              <a:rPr lang="en-US" sz="3200" dirty="0"/>
              <a:t>The product of the first part of </a:t>
            </a:r>
            <a:r>
              <a:rPr lang="en-US" sz="3200" dirty="0" smtClean="0"/>
              <a:t>Step 3 is </a:t>
            </a:r>
            <a:r>
              <a:rPr lang="en-US" sz="3200" dirty="0"/>
              <a:t>an initial plan that </a:t>
            </a:r>
            <a:r>
              <a:rPr lang="en-US" sz="3200" dirty="0" smtClean="0"/>
              <a:t>describes the program</a:t>
            </a:r>
          </a:p>
          <a:p>
            <a:pPr marL="234950" indent="-234950"/>
            <a:r>
              <a:rPr lang="en-US" sz="3200" dirty="0" smtClean="0"/>
              <a:t>Dismiss all preconceived notions and program constraints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i="1" dirty="0" smtClean="0"/>
              <a:t>“What would we do if we could do anything that comes to mind?”</a:t>
            </a:r>
            <a:br>
              <a:rPr lang="en-US" sz="3200" i="1" dirty="0" smtClean="0"/>
            </a:b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27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400" dirty="0" smtClean="0"/>
              <a:t>Program Themes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A theme is a general organizing construct for a program</a:t>
            </a:r>
          </a:p>
          <a:p>
            <a:pPr eaLnBrk="1" hangingPunct="1"/>
            <a:r>
              <a:rPr lang="en-US" sz="2800" dirty="0" smtClean="0"/>
              <a:t>Some programs have several subthemes</a:t>
            </a:r>
          </a:p>
          <a:p>
            <a:pPr eaLnBrk="1" hangingPunct="1"/>
            <a:r>
              <a:rPr lang="en-US" sz="2800" dirty="0" smtClean="0"/>
              <a:t>Either can be related to the </a:t>
            </a:r>
          </a:p>
          <a:p>
            <a:pPr lvl="1" eaLnBrk="1" hangingPunct="1"/>
            <a:r>
              <a:rPr lang="en-US" sz="2400" dirty="0" smtClean="0"/>
              <a:t>Behavioral or environmental change objectives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Priority population</a:t>
            </a:r>
          </a:p>
          <a:p>
            <a:pPr lvl="1" eaLnBrk="1" hangingPunct="1"/>
            <a:r>
              <a:rPr lang="en-US" sz="2400" dirty="0" smtClean="0"/>
              <a:t>Program content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6549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400" dirty="0" smtClean="0">
                <a:ea typeface="ＭＳ Ｐゴシック" panose="020B0600070205080204" pitchFamily="34" charset="-128"/>
              </a:rPr>
              <a:t>Theme Based on </a:t>
            </a:r>
            <a:r>
              <a:rPr lang="en-US" altLang="en-US" sz="4400" dirty="0" smtClean="0">
                <a:ea typeface="ＭＳ Ｐゴシック" panose="020B0600070205080204" pitchFamily="34" charset="-128"/>
              </a:rPr>
              <a:t>Health Behavior and Priority </a:t>
            </a:r>
            <a:r>
              <a:rPr lang="en-US" altLang="en-US" sz="4400" dirty="0" smtClean="0">
                <a:ea typeface="ＭＳ Ｐゴシック" panose="020B0600070205080204" pitchFamily="34" charset="-128"/>
              </a:rPr>
              <a:t>Population</a:t>
            </a:r>
            <a:endParaRPr lang="es-ES" altLang="en-US" sz="44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35171" name="Picture 4" descr="program logo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4487" y="1586981"/>
            <a:ext cx="3059113" cy="46965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457200" y="6330461"/>
            <a:ext cx="5673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Reprinted with permission from the National Center for Farmworker Health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9604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126"/>
            <a:ext cx="8134350" cy="13255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Designing Program Components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72643"/>
            <a:ext cx="7886700" cy="4486274"/>
          </a:xfrm>
        </p:spPr>
        <p:txBody>
          <a:bodyPr>
            <a:normAutofit/>
          </a:bodyPr>
          <a:lstStyle/>
          <a:p>
            <a:pPr marL="234950" indent="-234950"/>
            <a:r>
              <a:rPr lang="en-US" sz="3200" dirty="0"/>
              <a:t>Scope and </a:t>
            </a:r>
            <a:r>
              <a:rPr lang="en-US" sz="3200" dirty="0" smtClean="0"/>
              <a:t>sequence</a:t>
            </a:r>
          </a:p>
          <a:p>
            <a:pPr marL="577850" lvl="1" indent="-234950"/>
            <a:r>
              <a:rPr lang="en-US" sz="2900" dirty="0" smtClean="0"/>
              <a:t>Breadth and amount of program</a:t>
            </a:r>
          </a:p>
          <a:p>
            <a:pPr marL="577850" lvl="1" indent="-234950"/>
            <a:r>
              <a:rPr lang="en-US" sz="2900" dirty="0" smtClean="0"/>
              <a:t>Order in which components are delivered</a:t>
            </a:r>
            <a:endParaRPr lang="en-US" sz="2900" dirty="0"/>
          </a:p>
          <a:p>
            <a:pPr marL="234950" indent="-234950"/>
            <a:r>
              <a:rPr lang="en-US" sz="3200" dirty="0"/>
              <a:t>Setting &amp; duration</a:t>
            </a:r>
          </a:p>
          <a:p>
            <a:pPr marL="234950" indent="-234950"/>
            <a:r>
              <a:rPr lang="en-US" sz="3200" dirty="0" smtClean="0"/>
              <a:t>Delivery vehicles</a:t>
            </a:r>
          </a:p>
          <a:p>
            <a:pPr marL="234950" indent="-234950"/>
            <a:r>
              <a:rPr lang="en-US" sz="3200" dirty="0" smtClean="0"/>
              <a:t>Messages</a:t>
            </a:r>
          </a:p>
          <a:p>
            <a:pPr marL="234950" indent="-234950"/>
            <a:r>
              <a:rPr lang="en-US" sz="3200" dirty="0" smtClean="0"/>
              <a:t>Creativity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47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and Sequence for TLL Temple Foundation Stroke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89C-9B7B-483B-B85C-9F4C5B5A58B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6"/>
          <p:cNvSpPr txBox="1">
            <a:spLocks noGrp="1"/>
          </p:cNvSpPr>
          <p:nvPr>
            <p:ph idx="1"/>
          </p:nvPr>
        </p:nvSpPr>
        <p:spPr>
          <a:xfrm>
            <a:off x="2743200" y="3429000"/>
            <a:ext cx="2631233" cy="776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dirty="0"/>
              <a:t>INSERT </a:t>
            </a:r>
            <a:r>
              <a:rPr lang="en-US" dirty="0" smtClean="0"/>
              <a:t>Table 6.1 </a:t>
            </a:r>
            <a:r>
              <a:rPr lang="en-US" dirty="0"/>
              <a:t>HERE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96200" y="6248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E4485"/>
                </a:solidFill>
                <a:latin typeface="HelveticaNeue Condensed"/>
                <a:cs typeface="HelveticaNeue Condensed"/>
              </a:rPr>
              <a:t>Table 6.1</a:t>
            </a:r>
            <a:endParaRPr lang="en-US" b="1" dirty="0">
              <a:solidFill>
                <a:srgbClr val="2E4485"/>
              </a:solidFill>
              <a:latin typeface="HelveticaNeue Condensed"/>
              <a:cs typeface="HelveticaNeue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736553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2695</TotalTime>
  <Words>1111</Words>
  <Application>Microsoft Office PowerPoint</Application>
  <PresentationFormat>On-screen Show (4:3)</PresentationFormat>
  <Paragraphs>235</Paragraphs>
  <Slides>24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ＭＳ Ｐゴシック</vt:lpstr>
      <vt:lpstr>Arial</vt:lpstr>
      <vt:lpstr>Calibri</vt:lpstr>
      <vt:lpstr>Calibri Light</vt:lpstr>
      <vt:lpstr>Constantia</vt:lpstr>
      <vt:lpstr>HelveticaNeue Condensed</vt:lpstr>
      <vt:lpstr>Tahoma</vt:lpstr>
      <vt:lpstr>Times New Roman</vt:lpstr>
      <vt:lpstr>Wingdings</vt:lpstr>
      <vt:lpstr>Wingdings 2</vt:lpstr>
      <vt:lpstr>Office Theme</vt:lpstr>
      <vt:lpstr>Photo Editor Photo</vt:lpstr>
      <vt:lpstr>Intervention Mapping Step 3: Program Design</vt:lpstr>
      <vt:lpstr>Intervention Mapping Steps</vt:lpstr>
      <vt:lpstr>Step 3: Tasks</vt:lpstr>
      <vt:lpstr>Intervention Logic Model</vt:lpstr>
      <vt:lpstr>Task 1: Generate Program Themes, Components, Scope, and Sequence  </vt:lpstr>
      <vt:lpstr>Program Themes</vt:lpstr>
      <vt:lpstr>Theme Based on Health Behavior and Priority Population</vt:lpstr>
      <vt:lpstr>Designing Program Components</vt:lpstr>
      <vt:lpstr>Scope and Sequence for TLL Temple Foundation Stroke Project</vt:lpstr>
      <vt:lpstr>Communication Channels and  Delivery Vehicles</vt:lpstr>
      <vt:lpstr>Task 2: Choose Theory- and Evidence-based Change Methods  </vt:lpstr>
      <vt:lpstr>Selecting Methods</vt:lpstr>
      <vt:lpstr>Core Processes for Selecting Methods</vt:lpstr>
      <vt:lpstr>Task 3: Select or Design Practical Applications to Deliver Change Methods  </vt:lpstr>
      <vt:lpstr>Example Methods and Applications from the TLL Temple Foundation Stroke Project</vt:lpstr>
      <vt:lpstr>Test Your Methods &amp; Applications IQ</vt:lpstr>
      <vt:lpstr>Example</vt:lpstr>
      <vt:lpstr>PowerPoint Presentation</vt:lpstr>
      <vt:lpstr>Scope &amp; Sequence</vt:lpstr>
      <vt:lpstr>Theme: It’s Your Game, Keep It Real  </vt:lpstr>
      <vt:lpstr>Additional Subtheme  </vt:lpstr>
      <vt:lpstr>Tasks  2 &amp; 3: Choose Theory- and Evidence-based Methods and Practical Applications  </vt:lpstr>
      <vt:lpstr>Summary</vt:lpstr>
      <vt:lpstr>Questions?</vt:lpstr>
    </vt:vector>
  </TitlesOfParts>
  <Company>UT School of Public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INTERVENTION MAPPING STEP 2 PREPARING MA T R I C E S OF CHANGE OBJECTIVES</dc:title>
  <dc:creator>Markham, Christine M</dc:creator>
  <cp:lastModifiedBy>Markham, Christine</cp:lastModifiedBy>
  <cp:revision>211</cp:revision>
  <cp:lastPrinted>2013-07-31T18:42:54Z</cp:lastPrinted>
  <dcterms:created xsi:type="dcterms:W3CDTF">2010-11-30T16:21:45Z</dcterms:created>
  <dcterms:modified xsi:type="dcterms:W3CDTF">2015-12-23T21:51:43Z</dcterms:modified>
</cp:coreProperties>
</file>